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31"/>
  </p:notesMasterIdLst>
  <p:handoutMasterIdLst>
    <p:handoutMasterId r:id="rId32"/>
  </p:handoutMasterIdLst>
  <p:sldIdLst>
    <p:sldId id="268" r:id="rId5"/>
    <p:sldId id="285" r:id="rId6"/>
    <p:sldId id="294" r:id="rId7"/>
    <p:sldId id="299" r:id="rId8"/>
    <p:sldId id="296" r:id="rId9"/>
    <p:sldId id="297" r:id="rId10"/>
    <p:sldId id="298" r:id="rId11"/>
    <p:sldId id="295" r:id="rId12"/>
    <p:sldId id="269" r:id="rId13"/>
    <p:sldId id="270" r:id="rId14"/>
    <p:sldId id="271" r:id="rId15"/>
    <p:sldId id="272" r:id="rId16"/>
    <p:sldId id="276" r:id="rId17"/>
    <p:sldId id="277" r:id="rId18"/>
    <p:sldId id="278" r:id="rId19"/>
    <p:sldId id="279" r:id="rId20"/>
    <p:sldId id="280" r:id="rId21"/>
    <p:sldId id="282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107" d="100"/>
          <a:sy n="107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424B5-E86D-4A43-A50C-507397A79D00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3DEC5-1D15-4E23-AD7F-8FA6CB9DEC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D418-5529-4943-A970-A701F6136E05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64D00-FFD8-499D-9A56-33BA91A8D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CA433-07F7-4355-9668-6008465DEC60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A0B47-AC12-4E7E-8870-C1B1B56810C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6166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40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40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40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40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08835" y="694171"/>
            <a:ext cx="443893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40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CCE707-C15B-4652-A19B-0CFDC4C12974}" type="datetimeFigureOut">
              <a:rPr lang="en-US" smtClean="0"/>
              <a:pPr/>
              <a:t>2/2/2012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D6A64F-A7E0-420E-9415-C0520ACCA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0" y="5486400"/>
            <a:ext cx="2672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HCM 302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Content Placeholder 7" descr="gbc-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52400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400" y="2111276"/>
            <a:ext cx="7467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Financial Management</a:t>
            </a:r>
            <a:b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the </a:t>
            </a:r>
            <a:b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Healthcare 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Industry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Week III</a:t>
            </a:r>
          </a:p>
          <a:p>
            <a:pPr algn="ctr"/>
            <a:endParaRPr 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398" y="76201"/>
          <a:ext cx="8839204" cy="6629395"/>
        </p:xfrm>
        <a:graphic>
          <a:graphicData uri="http://schemas.openxmlformats.org/drawingml/2006/table">
            <a:tbl>
              <a:tblPr/>
              <a:tblGrid>
                <a:gridCol w="689296"/>
                <a:gridCol w="679159"/>
                <a:gridCol w="679159"/>
                <a:gridCol w="679159"/>
                <a:gridCol w="679159"/>
                <a:gridCol w="679159"/>
                <a:gridCol w="679159"/>
                <a:gridCol w="679159"/>
                <a:gridCol w="679159"/>
                <a:gridCol w="679159"/>
                <a:gridCol w="679159"/>
                <a:gridCol w="679159"/>
                <a:gridCol w="679159"/>
              </a:tblGrid>
              <a:tr h="44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CHARGES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Jan-09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Feb-09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Apr-09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May-09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Jun-09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Jul-09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Aug-09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Oct-09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Nov-09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Dec-09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 1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183,149.00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185,606.51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185,621.79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197,132.00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165,398.00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178,834.00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167,711.57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180,926.00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196,810.00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176,104.00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191,416.00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138,754.00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Dr. 2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95,044.00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92,600.00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86,523.00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94,054.00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82,283.00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103,359.00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90,444.00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79,663.49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87,724.96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97,438.00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87,376.00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72,757.00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Dr. 3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35,251.50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39,856.00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43,282.78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31,739.00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35,133.00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37,435.00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16,763.00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40,489.00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37,097.00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32,945.00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54,416.00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26,468.00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Dr. 4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49,552.00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47,906.50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30,134.00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35,728.58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41,110.00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65,799.00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27,804.00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38,433.07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58,060.00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49,995.48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52,648.21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34,015.50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2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362,996.50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365,969.01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345,561.57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358,653.58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323,924.00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385,427.00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302,722.57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339,511.56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379,691.96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356,482.48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385,856.21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271,994.50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8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CHARGES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Jan-10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Feb-10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Mar-10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Apr-10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May-10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Jun-10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Jul-10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201,459.00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168,357.04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195,438.59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156,251.00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148,633.01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166,337.60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178,895.00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 1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100,033.00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94,349.00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97,667.00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91,674.00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79,037.00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112,439.00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92,221.00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Dr. 2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41,708.43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44,524.00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35,057.00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32,447.00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23,142.26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51,183.00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37,802.00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Dr. 3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39,748.53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27,258.47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59,031.50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47,337.44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53,786.96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54,016.00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46,048.60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Dr. 4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22,605.00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36,010.00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32,106.44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47,719.00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50,624.00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38,751.00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76091"/>
                          </a:solidFill>
                          <a:latin typeface="Arial"/>
                        </a:rPr>
                        <a:t>382,948.96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76091"/>
                          </a:solidFill>
                          <a:latin typeface="Arial"/>
                        </a:rPr>
                        <a:t>357,093.51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423,204.09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76091"/>
                          </a:solidFill>
                          <a:latin typeface="Arial"/>
                        </a:rPr>
                        <a:t>359,815.88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76091"/>
                          </a:solidFill>
                          <a:latin typeface="Arial"/>
                        </a:rPr>
                        <a:t>352,318.23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76091"/>
                          </a:solidFill>
                          <a:latin typeface="Arial"/>
                        </a:rPr>
                        <a:t>434,599.60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76091"/>
                          </a:solidFill>
                          <a:latin typeface="Arial"/>
                        </a:rPr>
                        <a:t>393,717.60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4"/>
          <a:ext cx="8839199" cy="6476994"/>
        </p:xfrm>
        <a:graphic>
          <a:graphicData uri="http://schemas.openxmlformats.org/drawingml/2006/table">
            <a:tbl>
              <a:tblPr/>
              <a:tblGrid>
                <a:gridCol w="1492947"/>
                <a:gridCol w="3554637"/>
                <a:gridCol w="2251271"/>
                <a:gridCol w="1540344"/>
              </a:tblGrid>
              <a:tr h="660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Practice Management  System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Accounting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0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November-09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302,913.34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288,952.15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13,961.19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December-09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333,621.14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322,062.92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11,558.22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January-10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218,306.21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232,680.63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(14,374.42)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February-10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280,912.40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295,597.61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(14,685.21)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March-10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322,844.06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331,285.78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(8,441.72)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April-10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335,145.42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342,283.99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(7,138.57)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May-10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294,694.11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299,043.25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(4,349.14)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           2,088,436.68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2,111,906.33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(23,469.65)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3505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Practice Name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7620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3837"/>
            <a:ext cx="9022709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590800" y="914400"/>
            <a:ext cx="2286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1" y="228600"/>
            <a:ext cx="9022709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200400" y="1066800"/>
            <a:ext cx="2895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04800" y="1828800"/>
            <a:ext cx="1295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81000" y="5334000"/>
            <a:ext cx="14478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9022710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3962400" y="1371600"/>
            <a:ext cx="1295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38200" y="2743200"/>
            <a:ext cx="18288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Medicare 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733800" y="2743200"/>
            <a:ext cx="1828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Blue Cross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629400" y="2743200"/>
            <a:ext cx="1828800" cy="1143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Coventry</a:t>
            </a: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974725" y="831850"/>
            <a:ext cx="7612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 dirty="0"/>
              <a:t>Turnaround Time For Correction </a:t>
            </a:r>
          </a:p>
          <a:p>
            <a:pPr algn="ctr" eaLnBrk="1" hangingPunct="1"/>
            <a:r>
              <a:rPr lang="en-US" sz="4000" dirty="0"/>
              <a:t>Less Than 3 Days (for All) </a:t>
            </a: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1066800" y="4724400"/>
            <a:ext cx="7131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 dirty="0"/>
              <a:t>Turnaround Time For Payment</a:t>
            </a:r>
          </a:p>
          <a:p>
            <a:pPr algn="ctr" eaLnBrk="1" hangingPunct="1"/>
            <a:r>
              <a:rPr lang="en-US" sz="4000" dirty="0"/>
              <a:t>4 to 10 Days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304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charset="0"/>
              </a:rPr>
              <a:t>RETURN ON INVESTMENT SUMMARY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350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990600" y="1447800"/>
          <a:ext cx="6934200" cy="4087813"/>
        </p:xfrm>
        <a:graphic>
          <a:graphicData uri="http://schemas.openxmlformats.org/presentationml/2006/ole">
            <p:oleObj spid="_x0000_s1026" name="Worksheet" r:id="rId4" imgW="4545000" imgH="25200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charset="0"/>
              </a:rPr>
              <a:t>PAPER VERSUS EMR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762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/>
              <a:t>EMR</a:t>
            </a:r>
            <a:r>
              <a:rPr lang="en-US" sz="1400" dirty="0"/>
              <a:t> = With Standardized Coding X  Efficiency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/>
              <a:t>Paper</a:t>
            </a:r>
            <a:r>
              <a:rPr lang="en-US" sz="1400" dirty="0"/>
              <a:t> = Prior to EMR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/>
              <a:t>Differential </a:t>
            </a:r>
            <a:r>
              <a:rPr lang="en-US" sz="1400" dirty="0"/>
              <a:t>= EMR - Paper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1828800" y="2927350"/>
          <a:ext cx="5181600" cy="2101850"/>
        </p:xfrm>
        <a:graphic>
          <a:graphicData uri="http://schemas.openxmlformats.org/presentationml/2006/ole">
            <p:oleObj spid="_x0000_s3074" name="Worksheet" r:id="rId4" imgW="5636160" imgH="22838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0" y="4572000"/>
            <a:ext cx="2672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HCM 302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Content Placeholder 7" descr="gbc-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52400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400" y="2111276"/>
            <a:ext cx="7467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Physician Employments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Hospital Vs Private</a:t>
            </a:r>
            <a:endParaRPr 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02/02/2012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III Outline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-Group Project </a:t>
            </a:r>
          </a:p>
          <a:p>
            <a:r>
              <a:rPr lang="en-US" dirty="0" smtClean="0"/>
              <a:t>-Production Reports</a:t>
            </a:r>
          </a:p>
          <a:p>
            <a:r>
              <a:rPr lang="en-US" dirty="0" smtClean="0"/>
              <a:t>-Physician Employment</a:t>
            </a:r>
          </a:p>
          <a:p>
            <a:r>
              <a:rPr lang="en-US" dirty="0" smtClean="0"/>
              <a:t>-Physician Contract</a:t>
            </a:r>
          </a:p>
          <a:p>
            <a:r>
              <a:rPr lang="en-US" dirty="0" smtClean="0"/>
              <a:t>-HC </a:t>
            </a:r>
            <a:r>
              <a:rPr lang="en-US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-Practice Exam</a:t>
            </a:r>
            <a:endParaRPr lang="en-US" dirty="0"/>
          </a:p>
        </p:txBody>
      </p:sp>
      <p:pic>
        <p:nvPicPr>
          <p:cNvPr id="11" name="Content Placeholder 7" descr="gbc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5105400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4800" y="557423"/>
            <a:ext cx="8686800" cy="637754"/>
          </a:xfrm>
        </p:spPr>
        <p:txBody>
          <a:bodyPr lIns="82945" tIns="41473" rIns="82945" bIns="41473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622079" y="1291346"/>
            <a:ext cx="8032833" cy="6088477"/>
          </a:xfrm>
        </p:spPr>
        <p:txBody>
          <a:bodyPr lIns="82945" tIns="41473" rIns="82945" bIns="41473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-195934"/>
            <a:r>
              <a:rPr lang="en-US" sz="2500" dirty="0" smtClean="0">
                <a:solidFill>
                  <a:srgbClr val="280099"/>
                </a:solidFill>
              </a:rPr>
              <a:t>-Most </a:t>
            </a:r>
            <a:r>
              <a:rPr lang="en-US" sz="2500" dirty="0">
                <a:solidFill>
                  <a:srgbClr val="280099"/>
                </a:solidFill>
              </a:rPr>
              <a:t>employment relationships involve at least some “give and take”</a:t>
            </a:r>
          </a:p>
          <a:p>
            <a:pPr marL="0" indent="-195934"/>
            <a:r>
              <a:rPr lang="en-US" sz="2500" dirty="0" smtClean="0">
                <a:solidFill>
                  <a:srgbClr val="280099"/>
                </a:solidFill>
              </a:rPr>
              <a:t>-With </a:t>
            </a:r>
            <a:r>
              <a:rPr lang="en-US" sz="2500" dirty="0">
                <a:solidFill>
                  <a:srgbClr val="280099"/>
                </a:solidFill>
              </a:rPr>
              <a:t>physician employment on the rise the line between medical staff rights and hospital employment obligations is becoming increasingly blurred.</a:t>
            </a:r>
          </a:p>
          <a:p>
            <a:pPr marL="0" indent="-195934"/>
            <a:r>
              <a:rPr lang="en-US" sz="2500" dirty="0" smtClean="0">
                <a:solidFill>
                  <a:srgbClr val="280099"/>
                </a:solidFill>
              </a:rPr>
              <a:t>-Important </a:t>
            </a:r>
            <a:r>
              <a:rPr lang="en-US" sz="2500" dirty="0">
                <a:solidFill>
                  <a:srgbClr val="280099"/>
                </a:solidFill>
              </a:rPr>
              <a:t>to conduct your due diligence before getting hired .</a:t>
            </a:r>
          </a:p>
          <a:p>
            <a:pPr marL="0" indent="-195934"/>
            <a:r>
              <a:rPr lang="en-US" sz="2500" dirty="0" smtClean="0">
                <a:solidFill>
                  <a:srgbClr val="280099"/>
                </a:solidFill>
              </a:rPr>
              <a:t>-In </a:t>
            </a:r>
            <a:r>
              <a:rPr lang="en-US" sz="2500" dirty="0">
                <a:solidFill>
                  <a:srgbClr val="280099"/>
                </a:solidFill>
              </a:rPr>
              <a:t>a perfect setting patient care should not be tied up in employment.</a:t>
            </a:r>
          </a:p>
          <a:p>
            <a:pPr marL="0" indent="-195934"/>
            <a:r>
              <a:rPr lang="en-US" sz="2500" dirty="0" smtClean="0">
                <a:solidFill>
                  <a:srgbClr val="280099"/>
                </a:solidFill>
              </a:rPr>
              <a:t>-Physicians </a:t>
            </a:r>
            <a:r>
              <a:rPr lang="en-US" sz="2500" dirty="0">
                <a:solidFill>
                  <a:srgbClr val="280099"/>
                </a:solidFill>
              </a:rPr>
              <a:t>have the right to treat patients unfettered from outside pressures.</a:t>
            </a:r>
          </a:p>
          <a:p>
            <a:pPr marL="0" indent="-195934"/>
            <a:r>
              <a:rPr lang="en-US" sz="2500" dirty="0" smtClean="0">
                <a:solidFill>
                  <a:srgbClr val="280099"/>
                </a:solidFill>
              </a:rPr>
              <a:t>-Physicians </a:t>
            </a:r>
            <a:r>
              <a:rPr lang="en-US" sz="2500" dirty="0">
                <a:solidFill>
                  <a:srgbClr val="280099"/>
                </a:solidFill>
              </a:rPr>
              <a:t>have obligations to serve their patients best interests.</a:t>
            </a:r>
          </a:p>
          <a:p>
            <a:pPr marL="0" indent="-195934">
              <a:buNone/>
            </a:pPr>
            <a:r>
              <a:rPr lang="en-US" sz="2500" dirty="0">
                <a:solidFill>
                  <a:srgbClr val="280099"/>
                </a:solidFill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079" y="3318108"/>
            <a:ext cx="207360" cy="39320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800" y="4147635"/>
            <a:ext cx="207360" cy="39320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en-US" dirty="0" smtClean="0"/>
              <a:t>Medical Staff Vs Employment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3102" y="1796220"/>
            <a:ext cx="8032833" cy="5995783"/>
          </a:xfrm>
        </p:spPr>
        <p:txBody>
          <a:bodyPr lIns="82945" tIns="41473" rIns="82945" bIns="41473"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z="2500" dirty="0"/>
              <a:t>Medical staff membership and employment are indeed two separate roles.</a:t>
            </a:r>
          </a:p>
          <a:p>
            <a:pPr lvl="0"/>
            <a:r>
              <a:rPr lang="en-US" sz="2500" dirty="0"/>
              <a:t>Many hired physicians tend to overlook that the former often is a condition of the latter.</a:t>
            </a:r>
          </a:p>
          <a:p>
            <a:pPr lvl="0"/>
            <a:r>
              <a:rPr lang="en-US" sz="2500" dirty="0"/>
              <a:t>So losing privileges could mean losing a job.</a:t>
            </a:r>
          </a:p>
          <a:p>
            <a:pPr lvl="0"/>
            <a:r>
              <a:rPr lang="en-US" sz="2500" dirty="0"/>
              <a:t>Conversely, losing or leaving a hospital job often means that doctors will have to leave behind a medical staff membership.</a:t>
            </a:r>
          </a:p>
          <a:p>
            <a:pPr lvl="0"/>
            <a:r>
              <a:rPr lang="en-US" sz="2500" dirty="0"/>
              <a:t>Experts caution that when an employee leaves a hospital employment it is not uncommon for hospital contracts to break bylaws that protect staff membership and clinical privileges.</a:t>
            </a:r>
          </a:p>
          <a:p>
            <a:pPr lvl="0"/>
            <a:endParaRPr lang="en-US" sz="2500" dirty="0"/>
          </a:p>
          <a:p>
            <a:pPr lvl="0"/>
            <a:r>
              <a:rPr lang="en-US" sz="25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en-US" dirty="0" smtClean="0"/>
              <a:t>Hospital Vs Physicians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3102" y="1796220"/>
            <a:ext cx="8032833" cy="4788070"/>
          </a:xfrm>
        </p:spPr>
        <p:txBody>
          <a:bodyPr lIns="82945" tIns="41473" rIns="82945" bIns="41473">
            <a:normAutofit fontScale="850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Hospitals do share an interest in fairness</a:t>
            </a:r>
          </a:p>
          <a:p>
            <a:pPr lvl="0"/>
            <a:r>
              <a:rPr lang="en-US" dirty="0"/>
              <a:t>Hospitals must balance patient care and liability concerns.</a:t>
            </a:r>
          </a:p>
          <a:p>
            <a:pPr lvl="0"/>
            <a:r>
              <a:rPr lang="en-US" dirty="0"/>
              <a:t>Hospitals do not want to go through elaborate hearing processes that can take months before enforcing the ability to fire someone.</a:t>
            </a:r>
          </a:p>
          <a:p>
            <a:pPr lvl="0"/>
            <a:r>
              <a:rPr lang="en-US" dirty="0"/>
              <a:t>If quality or safety issues arise and the doctor leaves or is terminated hospitals must be able to replace the doctor for continuity of care.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en-US" dirty="0" smtClean="0"/>
              <a:t>Reporting Incidents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lIns="82945" tIns="41473" rIns="82945" bIns="41473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If an incident is reportable to the National Practitioner Data Bank or the State Medical Board it will allow the full peer review process to take its course.</a:t>
            </a:r>
          </a:p>
          <a:p>
            <a:pPr lvl="0"/>
            <a:r>
              <a:rPr lang="en-US" dirty="0"/>
              <a:t>If nothing reportable is involved, an informal meeting with follow-up between the physician employee and a hospital administrator will suffice.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Preserving Privileges After Termination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2079" y="1439915"/>
            <a:ext cx="8032833" cy="4988920"/>
          </a:xfrm>
        </p:spPr>
        <p:txBody>
          <a:bodyPr lIns="82945" tIns="41473" rIns="82945" bIns="41473"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z="2400" dirty="0"/>
              <a:t>What if the employed physician's departure is not reportable?</a:t>
            </a:r>
          </a:p>
          <a:p>
            <a:pPr lvl="0"/>
            <a:r>
              <a:rPr lang="en-US" sz="2400" dirty="0"/>
              <a:t>Involuntarily losing hospital privileges present issues...</a:t>
            </a:r>
          </a:p>
          <a:p>
            <a:pPr lvl="0"/>
            <a:r>
              <a:rPr lang="en-US" sz="2400" dirty="0"/>
              <a:t>They may need to reveal on future employment, licensing, and credentialing applications.</a:t>
            </a:r>
          </a:p>
          <a:p>
            <a:pPr lvl="0"/>
            <a:r>
              <a:rPr lang="en-US" sz="2400" dirty="0"/>
              <a:t>Report to Medical Liability Insurance Carriers.</a:t>
            </a:r>
          </a:p>
          <a:p>
            <a:pPr lvl="0"/>
            <a:r>
              <a:rPr lang="en-US" sz="2400" dirty="0"/>
              <a:t>What if a Non-Compete Exists....</a:t>
            </a:r>
          </a:p>
          <a:p>
            <a:pPr lvl="0"/>
            <a:r>
              <a:rPr lang="en-US" sz="2400" dirty="0"/>
              <a:t>Physicians Should ask Three Questions....</a:t>
            </a:r>
          </a:p>
          <a:p>
            <a:pPr lvl="0"/>
            <a:r>
              <a:rPr lang="en-US" sz="2400" dirty="0"/>
              <a:t>1- How do I get out?</a:t>
            </a:r>
          </a:p>
          <a:p>
            <a:pPr lvl="0"/>
            <a:r>
              <a:rPr lang="en-US" sz="2400" dirty="0"/>
              <a:t>2- What are my rights?</a:t>
            </a:r>
          </a:p>
          <a:p>
            <a:pPr lvl="0"/>
            <a:r>
              <a:rPr lang="en-US" sz="2400" dirty="0"/>
              <a:t>3- And what happens afterwards?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0" y="4572000"/>
            <a:ext cx="2672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HCM 302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Content Placeholder 7" descr="gbc-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52400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400" y="2111276"/>
            <a:ext cx="7467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Physician Contracts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02/02/2012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1900’s - technology advanced so cutting ice was very efficient</a:t>
            </a:r>
          </a:p>
          <a:p>
            <a:r>
              <a:rPr lang="en-US" dirty="0"/>
              <a:t>Refrigerator was invented</a:t>
            </a:r>
          </a:p>
          <a:p>
            <a:r>
              <a:rPr lang="en-US" dirty="0"/>
              <a:t>No need for tools and technology for ice cutting, no matter how efficient, because outdated by new technology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0" y="4572000"/>
            <a:ext cx="2672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HCM 302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Content Placeholder 7" descr="gbc-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52400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400" y="2111276"/>
            <a:ext cx="7467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Group Project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02/02/2012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Week III and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 smtClean="0"/>
              <a:t>1) Physician recruitment</a:t>
            </a:r>
            <a:endParaRPr lang="en-US" sz="2800" dirty="0" smtClean="0"/>
          </a:p>
          <a:p>
            <a:pPr lvl="0"/>
            <a:r>
              <a:rPr lang="en-US" dirty="0" smtClean="0"/>
              <a:t>2) Hiring of other office staff – LPNs/medical assistant/accountants/receptionist</a:t>
            </a:r>
            <a:endParaRPr lang="en-US" sz="2800" dirty="0" smtClean="0"/>
          </a:p>
          <a:p>
            <a:pPr lvl="0"/>
            <a:r>
              <a:rPr lang="en-US" dirty="0" smtClean="0"/>
              <a:t>3) Sample contracts for physicians</a:t>
            </a:r>
            <a:endParaRPr lang="en-US" sz="2800" dirty="0" smtClean="0"/>
          </a:p>
          <a:p>
            <a:pPr lvl="0"/>
            <a:r>
              <a:rPr lang="en-US" dirty="0" smtClean="0"/>
              <a:t>4) Contracts with hospitals</a:t>
            </a:r>
            <a:endParaRPr lang="en-US" sz="2800" dirty="0" smtClean="0"/>
          </a:p>
          <a:p>
            <a:pPr lvl="0"/>
            <a:r>
              <a:rPr lang="en-US" dirty="0" smtClean="0"/>
              <a:t>5) Hospital privileges</a:t>
            </a:r>
            <a:endParaRPr lang="en-US" sz="2800" dirty="0" smtClean="0"/>
          </a:p>
          <a:p>
            <a:pPr lvl="0"/>
            <a:r>
              <a:rPr lang="en-US" dirty="0" smtClean="0"/>
              <a:t>6) Contract with office space (rent/buy)</a:t>
            </a:r>
            <a:endParaRPr lang="en-US" sz="2800" dirty="0" smtClean="0"/>
          </a:p>
          <a:p>
            <a:pPr lvl="0"/>
            <a:r>
              <a:rPr lang="en-US" dirty="0" smtClean="0"/>
              <a:t>7) Insurance Credentialing</a:t>
            </a:r>
            <a:endParaRPr lang="en-US" sz="2800" dirty="0" smtClean="0"/>
          </a:p>
          <a:p>
            <a:pPr lvl="0"/>
            <a:r>
              <a:rPr lang="en-US" dirty="0" smtClean="0"/>
              <a:t>8) NPI numbers </a:t>
            </a:r>
            <a:endParaRPr lang="en-US" sz="2800" dirty="0" smtClean="0"/>
          </a:p>
          <a:p>
            <a:pPr lvl="0"/>
            <a:r>
              <a:rPr lang="en-US" dirty="0" smtClean="0"/>
              <a:t>9) Fee schedule – about 10 CPT codes</a:t>
            </a:r>
            <a:endParaRPr lang="en-US" sz="2800" dirty="0" smtClean="0"/>
          </a:p>
          <a:p>
            <a:pPr lvl="0"/>
            <a:r>
              <a:rPr lang="en-US" dirty="0" smtClean="0"/>
              <a:t>10) Schedule for physicians</a:t>
            </a:r>
            <a:endParaRPr lang="en-US" sz="2800" dirty="0" smtClean="0"/>
          </a:p>
          <a:p>
            <a:pPr lvl="0"/>
            <a:r>
              <a:rPr lang="en-US" dirty="0" smtClean="0"/>
              <a:t>11) Plan for how to grow patient base/how to receive more patients from local PCPs</a:t>
            </a:r>
            <a:endParaRPr lang="en-US" sz="2800" dirty="0" smtClean="0"/>
          </a:p>
          <a:p>
            <a:pPr lvl="1"/>
            <a:r>
              <a:rPr lang="en-US" dirty="0" smtClean="0"/>
              <a:t>Uninsured/unassigned/PCPs</a:t>
            </a:r>
            <a:endParaRPr lang="en-US" sz="2400" dirty="0" smtClean="0"/>
          </a:p>
          <a:p>
            <a:pPr lvl="1"/>
            <a:r>
              <a:rPr lang="en-US" dirty="0" smtClean="0"/>
              <a:t>PCPs in Southern Delaware that still do not utilize hospitalists to the extent of Christiana area</a:t>
            </a:r>
            <a:endParaRPr lang="en-US" sz="2400" dirty="0" smtClean="0"/>
          </a:p>
          <a:p>
            <a:pPr lvl="0"/>
            <a:r>
              <a:rPr lang="en-US" dirty="0" smtClean="0"/>
              <a:t>12) Mission statement</a:t>
            </a:r>
            <a:endParaRPr lang="en-US" sz="2800" dirty="0" smtClean="0"/>
          </a:p>
          <a:p>
            <a:pPr lvl="0"/>
            <a:r>
              <a:rPr lang="en-US" dirty="0" smtClean="0"/>
              <a:t>13) Hire a lawyer</a:t>
            </a:r>
            <a:endParaRPr lang="en-US" sz="2800" dirty="0" smtClean="0"/>
          </a:p>
          <a:p>
            <a:pPr lvl="0"/>
            <a:r>
              <a:rPr lang="en-US" dirty="0" smtClean="0"/>
              <a:t>14) Cell phones/pagers for physicians </a:t>
            </a:r>
            <a:endParaRPr lang="en-US" sz="2800" dirty="0" smtClean="0"/>
          </a:p>
          <a:p>
            <a:pPr lvl="0"/>
            <a:r>
              <a:rPr lang="en-US" dirty="0" smtClean="0"/>
              <a:t>15) Retention strategy</a:t>
            </a:r>
            <a:endParaRPr lang="en-US" sz="2800" dirty="0" smtClean="0"/>
          </a:p>
          <a:p>
            <a:pPr lvl="0"/>
            <a:r>
              <a:rPr lang="en-US" dirty="0" smtClean="0"/>
              <a:t>16) Flow charts for structure of organization</a:t>
            </a:r>
            <a:endParaRPr lang="en-US" sz="2800" dirty="0" smtClean="0"/>
          </a:p>
          <a:p>
            <a:pPr lvl="0"/>
            <a:r>
              <a:rPr lang="en-US" dirty="0" smtClean="0"/>
              <a:t>17) Use specific dates for process; especially with hospital privileges and/or credentialing</a:t>
            </a:r>
            <a:endParaRPr lang="en-US" sz="2800" dirty="0" smtClean="0"/>
          </a:p>
          <a:p>
            <a:pPr lvl="0"/>
            <a:r>
              <a:rPr lang="en-US" dirty="0" smtClean="0"/>
              <a:t>18) Immigration/J1 waiver application if applies</a:t>
            </a:r>
          </a:p>
          <a:p>
            <a:r>
              <a:rPr lang="en-US" sz="2800" dirty="0" smtClean="0"/>
              <a:t>19</a:t>
            </a:r>
            <a:r>
              <a:rPr lang="en-US" sz="2900" dirty="0" smtClean="0"/>
              <a:t>)  Website</a:t>
            </a:r>
          </a:p>
          <a:p>
            <a:pPr lvl="0"/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Group 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		</a:t>
            </a:r>
            <a:r>
              <a:rPr lang="en-US" sz="2500" dirty="0" smtClean="0"/>
              <a:t>1- Dana	</a:t>
            </a:r>
          </a:p>
          <a:p>
            <a:r>
              <a:rPr lang="en-US" sz="2500" dirty="0" smtClean="0"/>
              <a:t>		3- </a:t>
            </a:r>
            <a:r>
              <a:rPr lang="en-US" sz="2500" dirty="0" err="1" smtClean="0"/>
              <a:t>Deja</a:t>
            </a:r>
            <a:endParaRPr lang="en-US" sz="2500" dirty="0" smtClean="0"/>
          </a:p>
          <a:p>
            <a:r>
              <a:rPr lang="en-US" sz="2500" dirty="0" smtClean="0"/>
              <a:t>		2-Theresa			</a:t>
            </a:r>
          </a:p>
          <a:p>
            <a:pPr lvl="4">
              <a:buNone/>
            </a:pPr>
            <a:r>
              <a:rPr lang="en-US" sz="2500" dirty="0" smtClean="0"/>
              <a:t>4- Nancy</a:t>
            </a:r>
          </a:p>
          <a:p>
            <a:r>
              <a:rPr lang="en-US" sz="2500" dirty="0" smtClean="0"/>
              <a:t> </a:t>
            </a:r>
          </a:p>
          <a:p>
            <a:r>
              <a:rPr lang="en-US" dirty="0" smtClean="0"/>
              <a:t>      Medical Practice Name:  Women’s Specialty Care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      Details :  </a:t>
            </a:r>
          </a:p>
          <a:p>
            <a:r>
              <a:rPr lang="en-US" dirty="0" smtClean="0"/>
              <a:t>       Specialty: OB-GYN</a:t>
            </a:r>
          </a:p>
          <a:p>
            <a:r>
              <a:rPr lang="en-US" dirty="0" smtClean="0"/>
              <a:t>       # Of Employees: 10</a:t>
            </a:r>
          </a:p>
          <a:p>
            <a:r>
              <a:rPr lang="en-US" dirty="0" smtClean="0"/>
              <a:t>       # Of Physicians: 6 </a:t>
            </a:r>
          </a:p>
          <a:p>
            <a:r>
              <a:rPr lang="en-US" dirty="0" smtClean="0"/>
              <a:t>       # Of PA's :2</a:t>
            </a:r>
          </a:p>
          <a:p>
            <a:r>
              <a:rPr lang="en-US" dirty="0" smtClean="0"/>
              <a:t>       # Of MW‘s: 2</a:t>
            </a:r>
          </a:p>
          <a:p>
            <a:r>
              <a:rPr lang="en-US" dirty="0" smtClean="0"/>
              <a:t>       # Of Offices: 3    </a:t>
            </a:r>
          </a:p>
          <a:p>
            <a:r>
              <a:rPr lang="en-US" dirty="0" smtClean="0"/>
              <a:t>       # Org Type: C-Corp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Group 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		</a:t>
            </a:r>
            <a:r>
              <a:rPr lang="en-US" sz="2500" dirty="0" smtClean="0"/>
              <a:t>1- Diana	</a:t>
            </a:r>
          </a:p>
          <a:p>
            <a:r>
              <a:rPr lang="en-US" sz="2500" dirty="0" smtClean="0"/>
              <a:t>		3- Hana</a:t>
            </a:r>
          </a:p>
          <a:p>
            <a:r>
              <a:rPr lang="en-US" sz="2500" dirty="0" smtClean="0"/>
              <a:t>		2- Devon			</a:t>
            </a:r>
          </a:p>
          <a:p>
            <a:pPr lvl="4">
              <a:buNone/>
            </a:pPr>
            <a:r>
              <a:rPr lang="en-US" sz="2500" dirty="0" smtClean="0"/>
              <a:t>4- Cailin</a:t>
            </a:r>
          </a:p>
          <a:p>
            <a:r>
              <a:rPr lang="en-US" sz="2500" dirty="0" smtClean="0"/>
              <a:t> </a:t>
            </a:r>
          </a:p>
          <a:p>
            <a:r>
              <a:rPr lang="en-US" sz="2500" dirty="0" smtClean="0"/>
              <a:t>        </a:t>
            </a:r>
            <a:r>
              <a:rPr lang="en-US" dirty="0" smtClean="0"/>
              <a:t>Medical Practice Name: Community Care of New Castle County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      Details :  </a:t>
            </a:r>
          </a:p>
          <a:p>
            <a:r>
              <a:rPr lang="en-US" dirty="0" smtClean="0"/>
              <a:t>       Specialty: Family Medicine</a:t>
            </a:r>
          </a:p>
          <a:p>
            <a:r>
              <a:rPr lang="en-US" dirty="0" smtClean="0"/>
              <a:t>       # Of Employees: 14</a:t>
            </a:r>
          </a:p>
          <a:p>
            <a:r>
              <a:rPr lang="en-US" dirty="0" smtClean="0"/>
              <a:t>       # Of Physicians: 9</a:t>
            </a:r>
          </a:p>
          <a:p>
            <a:r>
              <a:rPr lang="en-US" dirty="0" smtClean="0"/>
              <a:t>       # Of PA's :3</a:t>
            </a:r>
          </a:p>
          <a:p>
            <a:r>
              <a:rPr lang="en-US" dirty="0" smtClean="0"/>
              <a:t>       # Of NP‘s: 3</a:t>
            </a:r>
          </a:p>
          <a:p>
            <a:r>
              <a:rPr lang="en-US" dirty="0" smtClean="0"/>
              <a:t>       # Of Offices: 2    </a:t>
            </a:r>
          </a:p>
          <a:p>
            <a:r>
              <a:rPr lang="en-US" dirty="0" smtClean="0"/>
              <a:t>       # Org Type: LLC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Group 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		</a:t>
            </a:r>
            <a:r>
              <a:rPr lang="en-US" sz="2500" dirty="0" smtClean="0"/>
              <a:t>1- Natalia	</a:t>
            </a:r>
          </a:p>
          <a:p>
            <a:r>
              <a:rPr lang="en-US" sz="2500" dirty="0" smtClean="0"/>
              <a:t>		3- Irene</a:t>
            </a:r>
          </a:p>
          <a:p>
            <a:r>
              <a:rPr lang="en-US" sz="2500" dirty="0" smtClean="0"/>
              <a:t>		2-Norberto			</a:t>
            </a:r>
          </a:p>
          <a:p>
            <a:pPr lvl="4">
              <a:buNone/>
            </a:pPr>
            <a:r>
              <a:rPr lang="en-US" sz="2500" dirty="0" smtClean="0"/>
              <a:t>4- Alyssa</a:t>
            </a:r>
          </a:p>
          <a:p>
            <a:r>
              <a:rPr lang="en-US" sz="2500" dirty="0" smtClean="0"/>
              <a:t> </a:t>
            </a:r>
          </a:p>
          <a:p>
            <a:r>
              <a:rPr lang="en-US" dirty="0" smtClean="0"/>
              <a:t>     Medical Practice Name: Pediatric Physician Care</a:t>
            </a:r>
          </a:p>
          <a:p>
            <a:r>
              <a:rPr lang="en-US" dirty="0" smtClean="0"/>
              <a:t>    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      Details :  </a:t>
            </a:r>
          </a:p>
          <a:p>
            <a:r>
              <a:rPr lang="en-US" dirty="0" smtClean="0"/>
              <a:t>       Specialty: Pediatric</a:t>
            </a:r>
          </a:p>
          <a:p>
            <a:r>
              <a:rPr lang="en-US" dirty="0" smtClean="0"/>
              <a:t>       # Of Employees: 10</a:t>
            </a:r>
          </a:p>
          <a:p>
            <a:r>
              <a:rPr lang="en-US" dirty="0" smtClean="0"/>
              <a:t>       # Of Physicians: 6 </a:t>
            </a:r>
          </a:p>
          <a:p>
            <a:r>
              <a:rPr lang="en-US" dirty="0" smtClean="0"/>
              <a:t>       # Of PA's :2</a:t>
            </a:r>
          </a:p>
          <a:p>
            <a:r>
              <a:rPr lang="en-US" dirty="0" smtClean="0"/>
              <a:t>       # Of MW‘s: 2</a:t>
            </a:r>
          </a:p>
          <a:p>
            <a:r>
              <a:rPr lang="en-US" dirty="0" smtClean="0"/>
              <a:t>       # Of Offices: 3    </a:t>
            </a:r>
          </a:p>
          <a:p>
            <a:r>
              <a:rPr lang="en-US" dirty="0" smtClean="0"/>
              <a:t>       # Org Type: C-Corp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0" y="4572000"/>
            <a:ext cx="2672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HCM 302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Content Placeholder 7" descr="gbc-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52400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400" y="2111276"/>
            <a:ext cx="7467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Productivity Reports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02/02/2012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2940"/>
          <a:ext cx="8763000" cy="664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3301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Vitals Signs</a:t>
                      </a:r>
                    </a:p>
                  </a:txBody>
                  <a:tcPr marL="8773" marR="8773" marT="87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Service Date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YTD 8/31/2009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YTD 8/31/2010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Change + -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Change 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New Patients 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437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422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-15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-3.43%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Established Patients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14584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15939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1355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9.29%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New Physicals 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-61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-38.13%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Established Physicals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982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759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-223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-22.71%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Home Visits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1537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1116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-421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-27.39%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New Rest Home Vistis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28.57%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 Rest Home Vists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711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949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238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33.47%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New Nursing Home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206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204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-0.97%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Established Nursing Home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1858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2589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731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39.34%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Initial Hospital Visits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479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551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15.03%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Subsequent Hospital Visits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2667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2745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2.92%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 IP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-67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-91.78%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 OP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177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-76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-42.94%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Charges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$4,159,916.76 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$4,374,550.76 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$214,634.00 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5.16%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Payments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$2,410,445.63 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$2,535,378.74 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$124,933.11 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5.18%</a:t>
                      </a:r>
                    </a:p>
                  </a:txBody>
                  <a:tcPr marL="8773" marR="8773" marT="8773" marB="0" anchor="ctr"/>
                </a:tc>
              </a:tr>
              <a:tr h="33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773" marR="8773" marT="8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773" marR="8773" marT="8773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5C967174E32489E34EA0E7FC6A793" ma:contentTypeVersion="0" ma:contentTypeDescription="Create a new document." ma:contentTypeScope="" ma:versionID="c714827bf639825a0493f1d8bd89f950">
  <xsd:schema xmlns:xsd="http://www.w3.org/2001/XMLSchema" xmlns:p="http://schemas.microsoft.com/office/2006/metadata/properties" targetNamespace="http://schemas.microsoft.com/office/2006/metadata/properties" ma:root="true" ma:fieldsID="b6d07dc4efc8556ce6720bc4f79f387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7C69753-B225-4846-BB65-97A09741DA31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36F2AEB-31F0-4E46-8B60-7C0B3BF24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C9C25F-4F70-4FB3-9FA6-498F6CEBB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504</TotalTime>
  <Words>1050</Words>
  <Application>Microsoft Office PowerPoint</Application>
  <PresentationFormat>On-screen Show (4:3)</PresentationFormat>
  <Paragraphs>451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Trek</vt:lpstr>
      <vt:lpstr>Worksheet</vt:lpstr>
      <vt:lpstr>Slide 1</vt:lpstr>
      <vt:lpstr>Week III Outline</vt:lpstr>
      <vt:lpstr>Slide 3</vt:lpstr>
      <vt:lpstr>Week III and IV</vt:lpstr>
      <vt:lpstr> Group A </vt:lpstr>
      <vt:lpstr> Group B </vt:lpstr>
      <vt:lpstr> Group A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RETURN ON INVESTMENT SUMMARY</vt:lpstr>
      <vt:lpstr>PAPER VERSUS EMR</vt:lpstr>
      <vt:lpstr>Slide 19</vt:lpstr>
      <vt:lpstr>Conflict</vt:lpstr>
      <vt:lpstr>Medical Staff Vs Employment</vt:lpstr>
      <vt:lpstr>Hospital Vs Physicians</vt:lpstr>
      <vt:lpstr>Reporting Incidents</vt:lpstr>
      <vt:lpstr>Preserving Privileges After Termination</vt:lpstr>
      <vt:lpstr>Slide 25</vt:lpstr>
      <vt:lpstr>Efficiency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 - 18</dc:creator>
  <cp:lastModifiedBy>Kemal</cp:lastModifiedBy>
  <cp:revision>56</cp:revision>
  <dcterms:created xsi:type="dcterms:W3CDTF">2010-08-25T16:16:19Z</dcterms:created>
  <dcterms:modified xsi:type="dcterms:W3CDTF">2012-02-02T21:43:54Z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0x010100DEE5C967174E32489E34EA0E7FC6A793</vt:lpwstr>
  </property>
</Properties>
</file>